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75" d="100"/>
          <a:sy n="175" d="100"/>
        </p:scale>
        <p:origin x="198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9316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0"/>
            <a:ext cx="7772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5400" b="1" dirty="0">
                <a:solidFill>
                  <a:srgbClr val="FF6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TRENCH POINTER™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365760" y="2834640"/>
            <a:ext cx="7315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"Dig a perfectly straight trench —</a:t>
            </a:r>
            <a:endParaRPr lang="en-US" sz="2200" dirty="0"/>
          </a:p>
          <a:p>
            <a:pPr marL="0" indent="0" algn="l">
              <a:buNone/>
            </a:pPr>
            <a:r>
              <a:rPr lang="en-US" sz="2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operator, no crew."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53035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Distributor Presentation  ·  MountainLand Supply  ·  2026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65760" y="5943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DC Manufacturing  ·  Ivins, Utah  ·  Patent Pending #63/951,257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9601200" y="0"/>
            <a:ext cx="2560320" cy="685800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9601200" y="2560320"/>
            <a:ext cx="25603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$2,297</a:t>
            </a:r>
            <a:endParaRPr lang="en-US" sz="2800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MSRP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9601200" y="4297680"/>
            <a:ext cx="25603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~48%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Distributor Margin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00584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10972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PROBLEM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65760" y="1280160"/>
            <a:ext cx="5303520" cy="192024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1280160"/>
            <a:ext cx="91440" cy="192024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41732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Straight trenches require a survey crew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1874520"/>
            <a:ext cx="49377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Typically 2–3 workers just to keep the excavator on line. That's thousands of dollars in labor per job.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309360" y="1280160"/>
            <a:ext cx="5303520" cy="192024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309360" y="1280160"/>
            <a:ext cx="91440" cy="192024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92240" y="141732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Pipe lasers are expensive and fragile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92240" y="1874520"/>
            <a:ext cx="49377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Pipe lasers cost $3,000–$8,000+, require setup expertise, and can't be used in all conditions.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" y="3474720"/>
            <a:ext cx="5303520" cy="192024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65760" y="3474720"/>
            <a:ext cx="91440" cy="192024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48640" y="361188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machine control is out of reach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48640" y="4069080"/>
            <a:ext cx="49377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GPS excavator systems cost $30,000–$80,000. Not realistic for small to mid-size contractors.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309360" y="3474720"/>
            <a:ext cx="5303520" cy="192024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309360" y="3474720"/>
            <a:ext cx="91440" cy="192024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492240" y="361188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crooked trench = costly rework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492240" y="4069080"/>
            <a:ext cx="49377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trench that drifts off line means rework, wasted material, and unhappy clients.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00584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10972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SOLUTION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365760" y="118872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6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TRENCH POINTER™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365760" y="2011680"/>
            <a:ext cx="713232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pipe-mounted or ground-stake excavation guidance system that lets a single operator dig a perfectly straight trench — no survey crew required.</a:t>
            </a: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Strap it to the end of a pipe or stake it in the ground. Align with the rifle-style sights. Lock direction with the compass plate. The 200-ft green laser projects down the trench wall for continuous depth and grade reference from the cab.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4754880"/>
            <a:ext cx="2286000" cy="155448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65760" y="480060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200 ft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557784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Laser Range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926080" y="4754880"/>
            <a:ext cx="2286000" cy="155448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926080" y="480060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2926080" y="557784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 Needed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0" y="4754880"/>
            <a:ext cx="2286000" cy="155448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486400" y="480060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60"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5486400" y="557784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 Length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8046720" y="4754880"/>
            <a:ext cx="2286000" cy="155448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046720" y="480060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$2,297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8046720" y="557784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MSRP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8046720" y="1188720"/>
            <a:ext cx="3657600" cy="4114800"/>
          </a:xfrm>
          <a:prstGeom prst="rect">
            <a:avLst/>
          </a:prstGeom>
          <a:solidFill>
            <a:srgbClr val="222222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8046720" y="256032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 Product Image ]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00584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10972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HOW IT WORKS — 4 STEPS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20040" y="1280160"/>
            <a:ext cx="2606040" cy="493776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20040" y="1280160"/>
            <a:ext cx="2606040" cy="82296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" y="12801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STEP 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224028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6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MOUNT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457200" y="2880360"/>
            <a:ext cx="237744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Strap to the end of an existing pipe or stake to the ground at the start of the trench.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0" y="1280160"/>
            <a:ext cx="2606040" cy="493776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00400" y="1280160"/>
            <a:ext cx="2606040" cy="82296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200400" y="12801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STEP 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337560" y="224028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6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ALIGN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3337560" y="2880360"/>
            <a:ext cx="237744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Look through the rifle-style sights and point in your desired trench direction.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080760" y="1280160"/>
            <a:ext cx="2606040" cy="493776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080760" y="1280160"/>
            <a:ext cx="2606040" cy="82296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080760" y="12801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STEP 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217920" y="224028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6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LOCK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6217920" y="2880360"/>
            <a:ext cx="237744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Lock the compass plate to hold your direction. Set grade with the included laser level.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8961120" y="1280160"/>
            <a:ext cx="2606040" cy="493776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8961120" y="1280160"/>
            <a:ext cx="2606040" cy="82296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8961120" y="12801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STEP 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9098280" y="224028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6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DIG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9098280" y="2880360"/>
            <a:ext cx="237744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Laser projects 200 ft down the trench wall. Operator digs on line from the cab.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00584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10972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VS. THE COMPETITION</a:t>
            </a:r>
            <a:endParaRPr lang="en-US" sz="30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188720"/>
          <a:ext cx="11521440" cy="3950208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5836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Survey Crew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Pipe Laser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GPS Machine Control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TRENCH POINTER™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836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Cost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$2,000–5,000/job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$3,000–8,000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$30,000–80,000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66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$2,297 one-time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836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Setup Time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30–60 min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20–45 min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Professional req.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66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Under 5 min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836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Operators Needed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2–3 people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 people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(trained)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66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person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836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Portability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Low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Medium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Machine-mounted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66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Fully portable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836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Technology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N/A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Laser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GPS/RTK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66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Laser + sights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00584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10972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PRICING &amp; YOUR MARGIN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731520" y="1371600"/>
            <a:ext cx="2468880" cy="2560320"/>
          </a:xfrm>
          <a:prstGeom prst="rect">
            <a:avLst/>
          </a:prstGeom>
          <a:solidFill>
            <a:srgbClr val="333333"/>
          </a:solidFill>
          <a:ln w="12700">
            <a:solidFill>
              <a:srgbClr val="5555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141732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$1,197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731520" y="2788920"/>
            <a:ext cx="2468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Wholesale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474720" y="1371600"/>
            <a:ext cx="2468880" cy="2560320"/>
          </a:xfrm>
          <a:prstGeom prst="rect">
            <a:avLst/>
          </a:prstGeom>
          <a:solidFill>
            <a:srgbClr val="FF6600"/>
          </a:solidFill>
          <a:ln w="12700">
            <a:solidFill>
              <a:srgbClr val="5555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474720" y="141732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$2,297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3474720" y="2788920"/>
            <a:ext cx="2468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MSRP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(End User)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217920" y="1371600"/>
            <a:ext cx="2468880" cy="2560320"/>
          </a:xfrm>
          <a:prstGeom prst="rect">
            <a:avLst/>
          </a:prstGeom>
          <a:solidFill>
            <a:srgbClr val="1A7A1A"/>
          </a:solidFill>
          <a:ln w="12700">
            <a:solidFill>
              <a:srgbClr val="5555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217920" y="141732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~$1,100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6217920" y="2788920"/>
            <a:ext cx="2468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Gross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 / Unit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961120" y="1371600"/>
            <a:ext cx="2468880" cy="2560320"/>
          </a:xfrm>
          <a:prstGeom prst="rect">
            <a:avLst/>
          </a:prstGeom>
          <a:solidFill>
            <a:srgbClr val="1A7A1A"/>
          </a:solidFill>
          <a:ln w="12700">
            <a:solidFill>
              <a:srgbClr val="5555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8961120" y="141732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~48%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8961120" y="2788920"/>
            <a:ext cx="2468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Margin on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MSRP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65760" y="420624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Volume discounts available for orders of 5+ units. Contact DC Manufacturing to discuss terms.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65760" y="4846320"/>
            <a:ext cx="11430000" cy="1463040"/>
          </a:xfrm>
          <a:prstGeom prst="rect">
            <a:avLst/>
          </a:prstGeom>
          <a:solidFill>
            <a:srgbClr val="222222"/>
          </a:solidFill>
          <a:ln w="12700">
            <a:solidFill>
              <a:srgbClr val="44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48640" y="4937760"/>
            <a:ext cx="110642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SHIPPING  ·  Ships from Ivins, Utah  ·  Box: 62"L × 12"W × 12"H  ·  ~13–14 lbs packed</a:t>
            </a:r>
            <a:endParaRPr lang="en-US" sz="11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LTL preferred via Old Dominion (Class 125)  ·  Ask about billing freight to your account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00584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114300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WE'RE ASKING FOR TODAY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280160"/>
            <a:ext cx="11612880" cy="118872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280160"/>
            <a:ext cx="109728" cy="118872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353312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Carry the Trench Pointer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1783080"/>
            <a:ext cx="111556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 it in MountainLand Supply locations serving excavation and utility contractors. This is a tool they don't know they need yet — but they will.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2606040"/>
            <a:ext cx="11612880" cy="118872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274320" y="2606040"/>
            <a:ext cx="109728" cy="118872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02920" y="2679192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Place a Trial Order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02920" y="3108960"/>
            <a:ext cx="111556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with a small initial order — even 2–5 units — to test sell-through. We'll support you with marketing materials, sell sheets, and product knowledge.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74320" y="3931920"/>
            <a:ext cx="11612880" cy="118872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74320" y="3931920"/>
            <a:ext cx="109728" cy="118872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02920" y="4005072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Set Up a Demo Program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02920" y="4434840"/>
            <a:ext cx="111556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 us put a unit in your hands for demonstration. Contractors who see it work close on the spot. We want you to see it before you stock it.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74320" y="5257800"/>
            <a:ext cx="11612880" cy="118872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274320" y="5257800"/>
            <a:ext cx="109728" cy="118872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02920" y="5330952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Refer Us to Your Buyers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02920" y="5760720"/>
            <a:ext cx="111556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this isn't the right fit for your role, we'd appreciate an introduction to the right buyer or category manager.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978640" y="0"/>
            <a:ext cx="182880" cy="685800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6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LET'S DIG TOGETHER.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457200" y="2926080"/>
            <a:ext cx="112471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tool. One operator. A perfectly straight trench every time.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402336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DC Manufacturing  ·  Ivins, Utah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466344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Patent Pending #63/951,257  ·  © 2026 DC Manufacturing. All Rights Reserved.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00400" y="5303520"/>
            <a:ext cx="5760720" cy="91440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200400" y="5303520"/>
            <a:ext cx="5760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 DC Manufacturing to place your first order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671</Words>
  <Application>Microsoft Office PowerPoint</Application>
  <PresentationFormat>Widescreen</PresentationFormat>
  <Paragraphs>113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Arial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R. Quin Denning</cp:lastModifiedBy>
  <cp:revision>1</cp:revision>
  <dcterms:created xsi:type="dcterms:W3CDTF">2026-06-03T23:31:02Z</dcterms:created>
  <dcterms:modified xsi:type="dcterms:W3CDTF">2026-06-03T23:44:37Z</dcterms:modified>
</cp:coreProperties>
</file>